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31"/>
  </p:notesMasterIdLst>
  <p:sldIdLst>
    <p:sldId id="271" r:id="rId2"/>
    <p:sldId id="270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98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6" r:id="rId28"/>
    <p:sldId id="297" r:id="rId29"/>
    <p:sldId id="295" r:id="rId3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28F0"/>
    <a:srgbClr val="E727B0"/>
    <a:srgbClr val="FF0000"/>
    <a:srgbClr val="66FF66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6856" autoAdjust="0"/>
  </p:normalViewPr>
  <p:slideViewPr>
    <p:cSldViewPr>
      <p:cViewPr varScale="1">
        <p:scale>
          <a:sx n="65" d="100"/>
          <a:sy n="65" d="100"/>
        </p:scale>
        <p:origin x="153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pPr>
              <a:defRPr/>
            </a:pPr>
            <a:fld id="{4622FA27-AFE5-4595-80D5-04A76A4EC8F3}" type="datetimeFigureOut">
              <a:rPr lang="en-US"/>
              <a:pPr>
                <a:defRPr/>
              </a:pPr>
              <a:t>10/14/2016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pPr>
              <a:defRPr/>
            </a:pPr>
            <a:fld id="{E57F2F09-0DD5-414D-B87C-1130674AA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51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Electrolyte capacitors contain an (</a:t>
            </a:r>
            <a:r>
              <a:rPr lang="en-US" dirty="0" err="1"/>
              <a:t>aluminium</a:t>
            </a:r>
            <a:r>
              <a:rPr lang="en-US" dirty="0"/>
              <a:t>/tantalum)</a:t>
            </a:r>
            <a:r>
              <a:rPr lang="en-US" baseline="0" dirty="0"/>
              <a:t> anode that is placed inside </a:t>
            </a:r>
            <a:r>
              <a:rPr lang="en-US" baseline="0" dirty="0" err="1"/>
              <a:t>aluminium</a:t>
            </a:r>
            <a:r>
              <a:rPr lang="en-US" baseline="0" dirty="0"/>
              <a:t>/tantalum oxide.</a:t>
            </a:r>
          </a:p>
          <a:p>
            <a:r>
              <a:rPr lang="en-US" baseline="0" dirty="0"/>
              <a:t>Ceramic capacitors use ceramic (e.g. </a:t>
            </a:r>
            <a:r>
              <a:rPr lang="en-US" dirty="0"/>
              <a:t>barium </a:t>
            </a:r>
            <a:r>
              <a:rPr lang="en-US" dirty="0" err="1"/>
              <a:t>titanate</a:t>
            </a:r>
            <a:r>
              <a:rPr lang="en-US" dirty="0"/>
              <a:t>)</a:t>
            </a:r>
            <a:r>
              <a:rPr lang="en-US" baseline="0" dirty="0"/>
              <a:t> as the dielectric.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4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F2F09-0DD5-414D-B87C-1130674AA09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6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Electrical Circuits</a:t>
            </a: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B916743-4E7F-4AC8-ACD9-649C7E5C28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309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E0CEF-2513-4502-B5E4-86178963BC8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151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Electrical Circuits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B103F-FA24-4D83-98C3-C52A1E5C29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53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19200"/>
            <a:ext cx="8153400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5388" y="6248400"/>
            <a:ext cx="4811712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5CFC3F8-B58D-40FA-AF21-F23E618E068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24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Electrical Circuits</a:t>
            </a: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E4673F0-768F-450F-9B32-682176E18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493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Electrical Circuits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8F2C19F-4ECA-40CC-B095-5582625F1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Electrical Circuits</a:t>
            </a: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AE454D86-5E69-4F38-AA18-41DB875258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68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CBF18-E55F-40C4-AA9C-CCFBF6518CB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786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Electrical Circuits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A097438-A5DA-4F47-94D7-4634482D72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22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E5F11-A144-4222-B80E-FD52FBD0E5C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47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Electrical Circuits</a:t>
            </a: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78A045DE-1C2E-4066-AF9F-E27DD71186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276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235075"/>
            <a:ext cx="81534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81000"/>
          </a:xfrm>
          <a:prstGeom prst="rect">
            <a:avLst/>
          </a:prstGeom>
          <a:solidFill>
            <a:schemeClr val="accent1"/>
          </a:solidFill>
        </p:spPr>
        <p:txBody>
          <a:bodyPr vert="horz" anchor="ctr" anchorCtr="0"/>
          <a:lstStyle>
            <a:lvl1pPr algn="ctr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248400"/>
            <a:ext cx="4811713" cy="381000"/>
          </a:xfrm>
          <a:prstGeom prst="rect">
            <a:avLst/>
          </a:prstGeom>
          <a:solidFill>
            <a:schemeClr val="accent2"/>
          </a:solidFill>
        </p:spPr>
        <p:txBody>
          <a:bodyPr vert="horz" anchor="ctr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900113"/>
            <a:ext cx="9144000" cy="319087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6248400"/>
            <a:ext cx="533400" cy="381000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90600"/>
            <a:ext cx="8172450" cy="160338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09600" y="6329363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949679D-F92E-44F0-804B-F6AF1B3D7B0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46" r:id="rId6"/>
    <p:sldLayoutId id="2147483954" r:id="rId7"/>
    <p:sldLayoutId id="2147483947" r:id="rId8"/>
    <p:sldLayoutId id="2147483955" r:id="rId9"/>
    <p:sldLayoutId id="2147483948" r:id="rId10"/>
    <p:sldLayoutId id="2147483956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8229600" cy="4876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cap="none" dirty="0"/>
              <a:t>Electrical Circuits</a:t>
            </a:r>
            <a:br>
              <a:rPr lang="en-US" cap="none" dirty="0"/>
            </a:br>
            <a:r>
              <a:rPr lang="en-US" cap="none" dirty="0"/>
              <a:t>Lecture 6: Capacitor - Inductor</a:t>
            </a:r>
            <a:br>
              <a:rPr lang="en-US" cap="none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600" cap="none" dirty="0"/>
              <a:t>By: Mahmoud Momtazpour</a:t>
            </a:r>
            <a:br>
              <a:rPr lang="en-US" sz="3600" cap="none" dirty="0"/>
            </a:br>
            <a:r>
              <a:rPr lang="en-US" sz="3000" u="sng" cap="none" dirty="0">
                <a:solidFill>
                  <a:srgbClr val="6128F0"/>
                </a:solidFill>
              </a:rPr>
              <a:t>ceit.aut.ac.ir/~</a:t>
            </a:r>
            <a:r>
              <a:rPr lang="en-US" sz="3000" u="sng" cap="none" dirty="0" err="1">
                <a:solidFill>
                  <a:srgbClr val="6128F0"/>
                </a:solidFill>
              </a:rPr>
              <a:t>momtazpour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3000" cap="none" dirty="0"/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pPr eaLnBrk="1" hangingPunct="1"/>
            <a:r>
              <a:rPr lang="en-US" altLang="en-US"/>
              <a:t>Amirkabir University of Technology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EDB98-9598-4170-A751-7D06B6C2AEDD}" type="slidenum">
              <a:rPr lang="en-US" altLang="en-US" sz="1400" smtClean="0">
                <a:solidFill>
                  <a:schemeClr val="tx2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4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245" name="Date Placeholder 3"/>
          <p:cNvSpPr>
            <a:spLocks noGrp="1"/>
          </p:cNvSpPr>
          <p:nvPr>
            <p:ph type="dt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FFFF"/>
                </a:solidFill>
              </a:rPr>
              <a:t>Electrical Circuits</a:t>
            </a:r>
          </a:p>
        </p:txBody>
      </p:sp>
      <p:sp>
        <p:nvSpPr>
          <p:cNvPr id="10246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en-US">
                <a:solidFill>
                  <a:schemeClr val="tx2"/>
                </a:solidFill>
              </a:rPr>
              <a:t>6. Capacitor-Inductor</a:t>
            </a:r>
            <a:endParaRPr lang="en-US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Capacitor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Determine the maximum energy stored in the capacitor, and plot </a:t>
            </a:r>
            <a:r>
              <a:rPr lang="en-US" i="1" dirty="0" err="1"/>
              <a:t>i</a:t>
            </a:r>
            <a:r>
              <a:rPr lang="en-US" i="1" baseline="-25000" dirty="0" err="1"/>
              <a:t>R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 smtClean="0"/>
              <a:t>i</a:t>
            </a:r>
            <a:r>
              <a:rPr lang="en-US" i="1" baseline="-25000" dirty="0" err="1" smtClean="0"/>
              <a:t>C</a:t>
            </a:r>
            <a:r>
              <a:rPr lang="en-US" i="1" baseline="-25000" dirty="0" smtClean="0"/>
              <a:t> </a:t>
            </a:r>
            <a:r>
              <a:rPr lang="en-US" i="1" dirty="0" smtClean="0"/>
              <a:t>in the</a:t>
            </a:r>
            <a:r>
              <a:rPr lang="en-US" i="1" dirty="0"/>
              <a:t> </a:t>
            </a:r>
            <a:r>
              <a:rPr lang="en-US" i="1" dirty="0" smtClean="0"/>
              <a:t>interval [0,0.5s]</a:t>
            </a:r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"/>
          <a:stretch/>
        </p:blipFill>
        <p:spPr bwMode="auto">
          <a:xfrm>
            <a:off x="838200" y="3200400"/>
            <a:ext cx="7391400" cy="248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2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 smtClean="0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398526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124200"/>
            <a:ext cx="4299992" cy="2939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908" y="1363151"/>
            <a:ext cx="3438752" cy="561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40" y="1984886"/>
            <a:ext cx="2310928" cy="605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4267200"/>
            <a:ext cx="3006764" cy="5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ideal inductor is a passive element with circuit symbol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current-voltage relation is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the unit of inductance L is henry (H)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"/>
          <a:stretch/>
        </p:blipFill>
        <p:spPr bwMode="auto">
          <a:xfrm>
            <a:off x="4343400" y="1828800"/>
            <a:ext cx="3826984" cy="114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3" y="3933530"/>
            <a:ext cx="1901471" cy="12480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933531"/>
            <a:ext cx="4151867" cy="12480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Inductors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inductors can be bulky and typical values range from </a:t>
            </a:r>
            <a:r>
              <a:rPr lang="en-US" dirty="0" err="1"/>
              <a:t>μH</a:t>
            </a:r>
            <a:r>
              <a:rPr lang="en-US" dirty="0"/>
              <a:t> to 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" b="4148"/>
          <a:stretch/>
        </p:blipFill>
        <p:spPr bwMode="auto">
          <a:xfrm>
            <a:off x="1295399" y="2480441"/>
            <a:ext cx="6782555" cy="320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07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Inductor Stores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the energy stored in a inductor 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5422977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4306628"/>
            <a:ext cx="2590800" cy="108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76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Inductor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inductors are short circuits to dc voltages</a:t>
            </a:r>
          </a:p>
          <a:p>
            <a:endParaRPr lang="en-US" dirty="0"/>
          </a:p>
          <a:p>
            <a:r>
              <a:rPr lang="en-US" dirty="0"/>
              <a:t>the current through an inductor cannot jump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inductors store energy (iv&gt;0) or deliver energy (iv&lt;0)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151" y="4495800"/>
            <a:ext cx="65722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53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i</a:t>
            </a:r>
            <a:r>
              <a:rPr lang="en-US" dirty="0"/>
              <a:t>-v Curves for 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i</a:t>
            </a:r>
            <a:r>
              <a:rPr lang="en-US" dirty="0"/>
              <a:t>(t) for an inductor of L=3 H with given v(t).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13" y="3485985"/>
            <a:ext cx="41814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42291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29827"/>
            <a:ext cx="3486667" cy="1048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14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i</a:t>
            </a:r>
            <a:r>
              <a:rPr lang="en-US" dirty="0"/>
              <a:t>-v Curves for 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the same 3-H inductor, the voltages are 10 times larger when the current is ramped 10 times faster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7972425" cy="282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32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Energy in 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Determine the maximum energy stored in the inductor, and find the energy lost to resistor from t=0 to t=6 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0"/>
          <a:stretch/>
        </p:blipFill>
        <p:spPr bwMode="auto">
          <a:xfrm>
            <a:off x="3048000" y="2737669"/>
            <a:ext cx="5638800" cy="296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17896" y="5465379"/>
            <a:ext cx="25372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>
                <a:latin typeface="+mj-lt"/>
              </a:rPr>
              <a:t>Answer: 216 J, 43.2 J</a:t>
            </a: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071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Inductors in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Apply KVL to show: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" b="17043"/>
          <a:stretch/>
        </p:blipFill>
        <p:spPr bwMode="auto">
          <a:xfrm>
            <a:off x="609600" y="1295400"/>
            <a:ext cx="8077200" cy="201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4099165"/>
            <a:ext cx="4733925" cy="77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25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8223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Topic Overview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219200"/>
            <a:ext cx="81534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Capacitor and Inductor</a:t>
            </a:r>
          </a:p>
          <a:p>
            <a:pPr eaLnBrk="1" hangingPunct="1"/>
            <a:r>
              <a:rPr lang="en-US" altLang="en-US" dirty="0"/>
              <a:t>V-I characteristics</a:t>
            </a:r>
          </a:p>
          <a:p>
            <a:pPr eaLnBrk="1" hangingPunct="1"/>
            <a:r>
              <a:rPr lang="en-US" altLang="en-US" dirty="0"/>
              <a:t>Energy</a:t>
            </a:r>
          </a:p>
          <a:p>
            <a:pPr eaLnBrk="1" hangingPunct="1"/>
            <a:r>
              <a:rPr lang="en-US" altLang="en-US" dirty="0"/>
              <a:t>Series and parallel connections</a:t>
            </a:r>
          </a:p>
          <a:p>
            <a:pPr eaLnBrk="1" hangingPunct="1"/>
            <a:r>
              <a:rPr lang="en-US" altLang="en-US" dirty="0"/>
              <a:t>Examples</a:t>
            </a:r>
          </a:p>
          <a:p>
            <a:pPr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  <p:sp>
        <p:nvSpPr>
          <p:cNvPr id="11268" name="Date Placeholder 3"/>
          <p:cNvSpPr>
            <a:spLocks noGrp="1"/>
          </p:cNvSpPr>
          <p:nvPr>
            <p:ph type="dt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Electrical Circuits</a:t>
            </a:r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en-US">
                <a:solidFill>
                  <a:schemeClr val="tx2"/>
                </a:solidFill>
              </a:rPr>
              <a:t>6. Capacitor-Inductor</a:t>
            </a:r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0805AAEB-DA8E-4881-81AF-D22FE85BF778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11271" name="TextBox 6"/>
          <p:cNvSpPr txBox="1">
            <a:spLocks noChangeArrowheads="1"/>
          </p:cNvSpPr>
          <p:nvPr/>
        </p:nvSpPr>
        <p:spPr bwMode="auto">
          <a:xfrm>
            <a:off x="-1752600" y="47244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Inductors in Parallel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Apply KCL to show: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6" y="1371600"/>
            <a:ext cx="84677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5" y="4570851"/>
            <a:ext cx="4695825" cy="1342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712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Capacitors in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Apply KVL to show: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53573"/>
            <a:ext cx="8077200" cy="199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191000"/>
            <a:ext cx="5024438" cy="137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380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Capacitors in Parallel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Apply KCL to show: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32084"/>
            <a:ext cx="8070427" cy="182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648201"/>
            <a:ext cx="4924425" cy="85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719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Two-Element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capacitors in </a:t>
            </a:r>
            <a:r>
              <a:rPr lang="en-US" b="1" i="1" dirty="0"/>
              <a:t>series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inductors in parallel: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resistors in parallel: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87360"/>
            <a:ext cx="2795721" cy="480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050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Simplifying LC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Show that these circuits are</a:t>
            </a:r>
          </a:p>
          <a:p>
            <a:pPr marL="0" indent="0">
              <a:buNone/>
            </a:pPr>
            <a:r>
              <a:rPr lang="en-US" dirty="0"/>
              <a:t>    equivalent using series and</a:t>
            </a:r>
          </a:p>
          <a:p>
            <a:pPr marL="0" indent="0">
              <a:buNone/>
            </a:pPr>
            <a:r>
              <a:rPr lang="en-US" dirty="0"/>
              <a:t>    parallel combinations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57340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997354"/>
            <a:ext cx="2438400" cy="1946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ft-Up Arrow 6"/>
          <p:cNvSpPr/>
          <p:nvPr/>
        </p:nvSpPr>
        <p:spPr>
          <a:xfrm flipV="1">
            <a:off x="6591300" y="2438400"/>
            <a:ext cx="1485900" cy="137160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86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 Amp Integrator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5881687" cy="478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684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 Amp Differentiator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7912237" cy="336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744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Two circuits are </a:t>
            </a:r>
            <a:r>
              <a:rPr lang="en-US" b="1" dirty="0"/>
              <a:t>duals</a:t>
            </a:r>
            <a:r>
              <a:rPr lang="en-US" dirty="0"/>
              <a:t> if:</a:t>
            </a:r>
          </a:p>
          <a:p>
            <a:pPr lvl="1"/>
            <a:r>
              <a:rPr lang="en-US" dirty="0"/>
              <a:t>the mesh equations that characterize one of them have the </a:t>
            </a:r>
            <a:r>
              <a:rPr lang="en-US" i="1" dirty="0"/>
              <a:t>same mathematical form </a:t>
            </a:r>
            <a:r>
              <a:rPr lang="en-US" dirty="0"/>
              <a:t>as the nodal equations that characterize the other.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55793"/>
              </p:ext>
            </p:extLst>
          </p:nvPr>
        </p:nvGraphicFramePr>
        <p:xfrm>
          <a:off x="1600200" y="3124200"/>
          <a:ext cx="609600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Duality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KVL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KCL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v(t)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i</a:t>
                      </a:r>
                      <a:r>
                        <a:rPr lang="en-US" sz="2200" dirty="0"/>
                        <a:t>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/>
                        <a:t>v</a:t>
                      </a:r>
                      <a:r>
                        <a:rPr lang="en-US" sz="2200" baseline="-25000" dirty="0"/>
                        <a:t>s</a:t>
                      </a:r>
                      <a:r>
                        <a:rPr lang="en-US" sz="2200" dirty="0"/>
                        <a:t>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/>
                        <a:t>i</a:t>
                      </a:r>
                      <a:r>
                        <a:rPr lang="en-US" sz="2200" baseline="-25000" dirty="0"/>
                        <a:t>s</a:t>
                      </a:r>
                      <a:r>
                        <a:rPr lang="en-US" sz="2200" dirty="0"/>
                        <a:t>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 err="1"/>
                        <a:t>v</a:t>
                      </a:r>
                      <a:r>
                        <a:rPr lang="en-US" sz="2200" baseline="-25000" dirty="0" err="1"/>
                        <a:t>C</a:t>
                      </a:r>
                      <a:r>
                        <a:rPr lang="en-US" sz="2200" dirty="0"/>
                        <a:t>(0)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i</a:t>
                      </a:r>
                      <a:r>
                        <a:rPr lang="en-US" sz="2200" baseline="-25000" dirty="0" err="1"/>
                        <a:t>L</a:t>
                      </a:r>
                      <a:r>
                        <a:rPr lang="en-US" sz="2200" dirty="0"/>
                        <a:t>(0)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281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03" y="1295400"/>
            <a:ext cx="5228897" cy="212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217" y="3657600"/>
            <a:ext cx="452078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739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Find v</a:t>
            </a:r>
            <a:r>
              <a:rPr lang="en-US" baseline="-25000" dirty="0"/>
              <a:t>1</a:t>
            </a:r>
            <a:r>
              <a:rPr lang="en-US" dirty="0"/>
              <a:t> and v</a:t>
            </a:r>
            <a:r>
              <a:rPr lang="en-US" baseline="-25000" dirty="0"/>
              <a:t>2</a:t>
            </a:r>
            <a:r>
              <a:rPr lang="en-US" dirty="0"/>
              <a:t> equations using nodal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25840"/>
            <a:ext cx="6172200" cy="396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17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Capacitor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ideal capacitor is a passive element with circuit symbol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current-voltage relation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capacitance C is measured in farads (F)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580" y="1828800"/>
            <a:ext cx="340562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95" y="3886201"/>
            <a:ext cx="1924654" cy="1357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03" y="3886200"/>
            <a:ext cx="5400675" cy="1357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67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Capacitors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capacitors can be bulky and typical values range from pF to </a:t>
            </a:r>
            <a:r>
              <a:rPr lang="en-US" dirty="0" err="1"/>
              <a:t>μF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64289"/>
            <a:ext cx="7991475" cy="206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19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 Stores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the energy stored in a capacitor 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52600"/>
            <a:ext cx="47720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4267200"/>
            <a:ext cx="24003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3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Capacitor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capacitors are open circuits to dc voltages</a:t>
            </a:r>
          </a:p>
          <a:p>
            <a:endParaRPr lang="en-US" dirty="0"/>
          </a:p>
          <a:p>
            <a:r>
              <a:rPr lang="en-US" dirty="0"/>
              <a:t>the voltage on a capacitor </a:t>
            </a:r>
            <a:r>
              <a:rPr lang="en-US" i="1" dirty="0"/>
              <a:t>cannot </a:t>
            </a:r>
            <a:r>
              <a:rPr lang="en-US" dirty="0"/>
              <a:t>jump</a:t>
            </a:r>
          </a:p>
          <a:p>
            <a:endParaRPr lang="en-US" dirty="0"/>
          </a:p>
          <a:p>
            <a:r>
              <a:rPr lang="en-US" dirty="0"/>
              <a:t>capacitors store energy (</a:t>
            </a:r>
            <a:r>
              <a:rPr lang="en-US" i="1" dirty="0"/>
              <a:t>iv&gt;0) </a:t>
            </a:r>
            <a:r>
              <a:rPr lang="en-US" dirty="0"/>
              <a:t>or deliver energy (</a:t>
            </a:r>
            <a:r>
              <a:rPr lang="en-US" i="1" dirty="0"/>
              <a:t>iv&lt;0)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4419600"/>
            <a:ext cx="5053284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97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i</a:t>
            </a:r>
            <a:r>
              <a:rPr lang="en-US" dirty="0"/>
              <a:t>-v Curves (part 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i="1" dirty="0" err="1"/>
              <a:t>i</a:t>
            </a:r>
            <a:r>
              <a:rPr lang="en-US" i="1" dirty="0"/>
              <a:t>(t) </a:t>
            </a:r>
            <a:r>
              <a:rPr lang="en-US" dirty="0"/>
              <a:t>for the voltages</a:t>
            </a:r>
          </a:p>
          <a:p>
            <a:pPr marL="0" indent="0">
              <a:buNone/>
            </a:pPr>
            <a:r>
              <a:rPr lang="en-US" dirty="0"/>
              <a:t>    shown, if C=2 F.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1447800"/>
            <a:ext cx="24955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7000"/>
            <a:ext cx="8020050" cy="317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30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i</a:t>
            </a:r>
            <a:r>
              <a:rPr lang="en-US" dirty="0"/>
              <a:t>-v Curves (part 2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Solution: apply </a:t>
            </a:r>
            <a:r>
              <a:rPr lang="en-US" i="1" dirty="0" err="1"/>
              <a:t>i</a:t>
            </a:r>
            <a:r>
              <a:rPr lang="en-US" i="1" dirty="0"/>
              <a:t>(t)=2dv/</a:t>
            </a:r>
            <a:r>
              <a:rPr lang="en-US" i="1" dirty="0" err="1"/>
              <a:t>dt</a:t>
            </a:r>
            <a:r>
              <a:rPr lang="en-US" i="1" dirty="0"/>
              <a:t> </a:t>
            </a:r>
            <a:r>
              <a:rPr lang="en-US" dirty="0"/>
              <a:t>and graph</a:t>
            </a:r>
            <a:r>
              <a:rPr lang="en-US" i="1" dirty="0"/>
              <a:t>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924050"/>
            <a:ext cx="24955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71800"/>
            <a:ext cx="8202094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21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i</a:t>
            </a:r>
            <a:r>
              <a:rPr lang="en-US" dirty="0"/>
              <a:t>-v Curves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i="1" dirty="0"/>
              <a:t>v(t)</a:t>
            </a:r>
            <a:r>
              <a:rPr lang="en-US" dirty="0"/>
              <a:t> for a capacitor of </a:t>
            </a:r>
            <a:r>
              <a:rPr lang="en-US" i="1" dirty="0"/>
              <a:t>C=5</a:t>
            </a:r>
            <a:r>
              <a:rPr lang="el-GR" i="1" dirty="0"/>
              <a:t>μ</a:t>
            </a:r>
            <a:r>
              <a:rPr lang="en-US" i="1" dirty="0"/>
              <a:t>F</a:t>
            </a:r>
            <a:r>
              <a:rPr lang="en-US" dirty="0"/>
              <a:t> with given </a:t>
            </a:r>
            <a:r>
              <a:rPr lang="en-US" i="1" dirty="0" err="1"/>
              <a:t>i</a:t>
            </a:r>
            <a:r>
              <a:rPr lang="en-US" i="1" dirty="0"/>
              <a:t>(t)</a:t>
            </a:r>
            <a:r>
              <a:rPr lang="en-US" dirty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Electrical Circuits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6. Capacitor-Inductor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B5CFC3F8-B58D-40FA-AF21-F23E618E0688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657599"/>
            <a:ext cx="4081680" cy="236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62609"/>
            <a:ext cx="4629150" cy="213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62609"/>
            <a:ext cx="4495800" cy="112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87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3492</TotalTime>
  <Words>672</Words>
  <Application>Microsoft Office PowerPoint</Application>
  <PresentationFormat>On-screen Show (4:3)</PresentationFormat>
  <Paragraphs>227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Wingdings</vt:lpstr>
      <vt:lpstr>Wingdings 2</vt:lpstr>
      <vt:lpstr>Median</vt:lpstr>
      <vt:lpstr>Electrical Circuits Lecture 6: Capacitor - Inductor  By: Mahmoud Momtazpour ceit.aut.ac.ir/~momtazpour  </vt:lpstr>
      <vt:lpstr>Topic Overview </vt:lpstr>
      <vt:lpstr>The Capacitor</vt:lpstr>
      <vt:lpstr>Some Capacitors</vt:lpstr>
      <vt:lpstr>Capacitor Stores Energy</vt:lpstr>
      <vt:lpstr>Key Capacitor Behaviors</vt:lpstr>
      <vt:lpstr>Example: i-v Curves (part 1 of 2)</vt:lpstr>
      <vt:lpstr>Example: i-v Curves (part 2 of 2)</vt:lpstr>
      <vt:lpstr>Example: i-v Curves </vt:lpstr>
      <vt:lpstr>Example: Capacitor Energy</vt:lpstr>
      <vt:lpstr>Solution</vt:lpstr>
      <vt:lpstr>The Inductor</vt:lpstr>
      <vt:lpstr>Some Inductors</vt:lpstr>
      <vt:lpstr>Inductor Stores Energy</vt:lpstr>
      <vt:lpstr>Key Inductor Behaviors</vt:lpstr>
      <vt:lpstr>Example: i-v Curves for L</vt:lpstr>
      <vt:lpstr>Example: i-v Curves for L</vt:lpstr>
      <vt:lpstr>Example: Energy in L</vt:lpstr>
      <vt:lpstr>Inductors in Series</vt:lpstr>
      <vt:lpstr>Inductors in Parallel</vt:lpstr>
      <vt:lpstr>Capacitors in Series</vt:lpstr>
      <vt:lpstr>Capacitors in Parallel</vt:lpstr>
      <vt:lpstr>Two-Element Shortcuts</vt:lpstr>
      <vt:lpstr>Example: Simplifying LC</vt:lpstr>
      <vt:lpstr>Op Amp Integrator</vt:lpstr>
      <vt:lpstr>Op Amp Differentiator</vt:lpstr>
      <vt:lpstr>Duality</vt:lpstr>
      <vt:lpstr>Example: Duality</vt:lpstr>
      <vt:lpstr>In-Class Exercise</vt:lpstr>
    </vt:vector>
  </TitlesOfParts>
  <Company>Purdue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Overview</dc:title>
  <dc:creator>rf</dc:creator>
  <cp:lastModifiedBy>M M</cp:lastModifiedBy>
  <cp:revision>205</cp:revision>
  <cp:lastPrinted>2015-10-09T09:18:53Z</cp:lastPrinted>
  <dcterms:created xsi:type="dcterms:W3CDTF">2005-06-03T08:24:32Z</dcterms:created>
  <dcterms:modified xsi:type="dcterms:W3CDTF">2016-10-14T17:28:59Z</dcterms:modified>
</cp:coreProperties>
</file>